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82" r:id="rId3"/>
    <p:sldId id="320" r:id="rId4"/>
    <p:sldId id="321" r:id="rId5"/>
    <p:sldId id="322" r:id="rId6"/>
    <p:sldId id="32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1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29-Aug-18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29-Aug-18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29-Aug-18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29-Aug-18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29-Aug-18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29-Aug-18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29-Aug-18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29-Aug-18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676400"/>
            <a:ext cx="6400800" cy="1143000"/>
          </a:xfrm>
        </p:spPr>
        <p:txBody>
          <a:bodyPr>
            <a:normAutofit/>
          </a:bodyPr>
          <a:lstStyle/>
          <a:p>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Adoption of QAC </a:t>
            </a:r>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report</a:t>
            </a:r>
            <a:endParaRPr lang="bs-Latn-BA"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smtClean="0">
                <a:solidFill>
                  <a:srgbClr val="002060"/>
                </a:solidFill>
                <a:latin typeface="Book Antiqua" panose="02040602050305030304" pitchFamily="18" charset="0"/>
              </a:rPr>
              <a:t>Milan </a:t>
            </a:r>
            <a:r>
              <a:rPr lang="sr-Latn-BA" sz="1800" dirty="0" smtClean="0">
                <a:solidFill>
                  <a:srgbClr val="002060"/>
                </a:solidFill>
                <a:latin typeface="Book Antiqua" panose="02040602050305030304" pitchFamily="18" charset="0"/>
              </a:rPr>
              <a:t>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Fourth </a:t>
            </a:r>
            <a:r>
              <a:rPr lang="sr-Latn-BA" sz="1800" dirty="0" smtClean="0">
                <a:solidFill>
                  <a:srgbClr val="002060"/>
                </a:solidFill>
                <a:latin typeface="Book Antiqua" panose="02040602050305030304" pitchFamily="18" charset="0"/>
              </a:rPr>
              <a:t>Steering Committee meeting/ </a:t>
            </a:r>
            <a:r>
              <a:rPr lang="sr-Latn-BA" sz="1800" dirty="0" smtClean="0">
                <a:solidFill>
                  <a:srgbClr val="002060"/>
                </a:solidFill>
                <a:latin typeface="Book Antiqua" panose="02040602050305030304" pitchFamily="18" charset="0"/>
              </a:rPr>
              <a:t>5</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September </a:t>
            </a:r>
            <a:r>
              <a:rPr lang="sr-Latn-BA" sz="1800" dirty="0" smtClean="0">
                <a:solidFill>
                  <a:srgbClr val="002060"/>
                </a:solidFill>
                <a:latin typeface="Book Antiqua" panose="02040602050305030304" pitchFamily="18" charset="0"/>
              </a:rPr>
              <a:t>2018</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descr="http://rewbc.ni.ac.rs/wp-content/uploads/2016/02/University-NIS.png"/>
          <p:cNvPicPr/>
          <p:nvPr/>
        </p:nvPicPr>
        <p:blipFill>
          <a:blip r:embed="rId3" cstate="print"/>
          <a:srcRect/>
          <a:stretch>
            <a:fillRect/>
          </a:stretch>
        </p:blipFill>
        <p:spPr bwMode="auto">
          <a:xfrm>
            <a:off x="3962400" y="3810000"/>
            <a:ext cx="1143000" cy="1066800"/>
          </a:xfrm>
          <a:prstGeom prst="rect">
            <a:avLst/>
          </a:prstGeom>
          <a:noFill/>
          <a:ln w="9525">
            <a:noFill/>
            <a:miter lim="800000"/>
            <a:headEnd/>
            <a:tailEnd/>
          </a:ln>
        </p:spPr>
      </p:pic>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5395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a:t>
            </a:r>
            <a:r>
              <a:rPr lang="en-US" sz="2700" dirty="0" smtClean="0">
                <a:solidFill>
                  <a:srgbClr val="419182"/>
                </a:solidFill>
                <a:latin typeface="Book Antiqua" panose="02040602050305030304" pitchFamily="18" charset="0"/>
              </a:rPr>
              <a:t>Packages</a:t>
            </a:r>
            <a:r>
              <a:rPr lang="sr-Latn-RS" sz="2700" dirty="0" smtClean="0">
                <a:solidFill>
                  <a:srgbClr val="419182"/>
                </a:solidFill>
                <a:latin typeface="Book Antiqua" panose="02040602050305030304" pitchFamily="18" charset="0"/>
              </a:rPr>
              <a:t> (Annex Q)</a:t>
            </a:r>
            <a:r>
              <a:rPr lang="en-US" sz="2700" dirty="0" smtClean="0">
                <a:solidFill>
                  <a:srgbClr val="419182"/>
                </a:solidFill>
                <a:latin typeface="Book Antiqua" panose="02040602050305030304" pitchFamily="18" charset="0"/>
              </a:rPr>
              <a:t>, </a:t>
            </a:r>
            <a:r>
              <a:rPr lang="sr-Latn-RS" sz="2700" dirty="0" smtClean="0">
                <a:solidFill>
                  <a:srgbClr val="419182"/>
                </a:solidFill>
                <a:latin typeface="Book Antiqua" panose="02040602050305030304" pitchFamily="18" charset="0"/>
              </a:rPr>
              <a:t>March 2018</a:t>
            </a:r>
            <a:r>
              <a:rPr lang="en-US" sz="2700" dirty="0" smtClean="0">
                <a:solidFill>
                  <a:srgbClr val="419182"/>
                </a:solidFill>
                <a:latin typeface="Book Antiqua" panose="02040602050305030304" pitchFamily="18" charset="0"/>
              </a:rPr>
              <a:t>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buFont typeface="Wingdings" pitchFamily="2" charset="2"/>
              <a:buChar char="Ø"/>
            </a:pPr>
            <a:r>
              <a:rPr lang="en-US" sz="2000" dirty="0" smtClean="0"/>
              <a:t>WP </a:t>
            </a:r>
            <a:r>
              <a:rPr lang="en-US" sz="2000" dirty="0" smtClean="0"/>
              <a:t>1: Successfully completed. </a:t>
            </a:r>
            <a:endParaRPr lang="sr-Latn-RS" sz="2000" dirty="0" smtClean="0"/>
          </a:p>
          <a:p>
            <a:endParaRPr lang="en-US" sz="2000" dirty="0" smtClean="0"/>
          </a:p>
          <a:p>
            <a:pPr algn="just">
              <a:buFont typeface="Wingdings" pitchFamily="2" charset="2"/>
              <a:buChar char="Ø"/>
            </a:pPr>
            <a:r>
              <a:rPr lang="en-US" sz="2000" dirty="0" smtClean="0"/>
              <a:t>WP2</a:t>
            </a:r>
            <a:r>
              <a:rPr lang="en-US" sz="2000" dirty="0" smtClean="0"/>
              <a:t>: The aims, competencies and learning outcomes of the Masters </a:t>
            </a:r>
            <a:r>
              <a:rPr lang="en-US" sz="2000" dirty="0" err="1" smtClean="0"/>
              <a:t>programmes</a:t>
            </a:r>
            <a:r>
              <a:rPr lang="en-US" sz="2000" dirty="0" smtClean="0"/>
              <a:t> have been developed and a catalogue of courses created and published on-line. </a:t>
            </a:r>
            <a:endParaRPr lang="sr-Latn-RS" sz="2000" dirty="0" smtClean="0"/>
          </a:p>
          <a:p>
            <a:endParaRPr lang="en-US" sz="2000" dirty="0" smtClean="0"/>
          </a:p>
          <a:p>
            <a:pPr>
              <a:buFont typeface="Wingdings" pitchFamily="2" charset="2"/>
              <a:buChar char="Ø"/>
            </a:pPr>
            <a:r>
              <a:rPr lang="sr-Latn-RS" sz="2000" dirty="0" smtClean="0"/>
              <a:t>T</a:t>
            </a:r>
            <a:r>
              <a:rPr lang="en-US" sz="2000" dirty="0" smtClean="0"/>
              <a:t>he </a:t>
            </a:r>
            <a:r>
              <a:rPr lang="en-US" sz="2000" dirty="0" smtClean="0"/>
              <a:t>course content and syllabi have been created and published on-line. </a:t>
            </a:r>
            <a:endParaRPr lang="sr-Latn-RS" sz="2000" dirty="0" smtClean="0"/>
          </a:p>
          <a:p>
            <a:pPr>
              <a:buFont typeface="Wingdings" pitchFamily="2" charset="2"/>
              <a:buChar char="Ø"/>
            </a:pPr>
            <a:endParaRPr lang="sr-Latn-RS" sz="2000" b="1" dirty="0" smtClean="0">
              <a:solidFill>
                <a:schemeClr val="tx2">
                  <a:lumMod val="60000"/>
                  <a:lumOff val="40000"/>
                </a:schemeClr>
              </a:solidFill>
              <a:latin typeface="Book Antiqua" pitchFamily="18" charset="0"/>
              <a:cs typeface="Times New Roman" pitchFamily="18" charset="0"/>
            </a:endParaRPr>
          </a:p>
          <a:p>
            <a:pPr algn="just">
              <a:buFont typeface="Wingdings" pitchFamily="2" charset="2"/>
              <a:buChar char="Ø"/>
            </a:pPr>
            <a:r>
              <a:rPr lang="en-US" sz="2000" dirty="0" smtClean="0"/>
              <a:t>WP2.3 </a:t>
            </a:r>
            <a:r>
              <a:rPr lang="en-US" sz="2000" dirty="0" smtClean="0"/>
              <a:t>a series of training visits have been achieved hosted by EU partners OE, MUHEC, TUC and UNIME and materials have been published on-line</a:t>
            </a:r>
            <a:r>
              <a:rPr lang="en-US" sz="2000" dirty="0" smtClean="0"/>
              <a:t>.</a:t>
            </a:r>
            <a:endParaRPr lang="sr-Latn-RS" sz="2000" dirty="0" smtClean="0"/>
          </a:p>
          <a:p>
            <a:pPr>
              <a:buFont typeface="Wingdings" pitchFamily="2" charset="2"/>
              <a:buChar char="Ø"/>
            </a:pPr>
            <a:endParaRPr lang="sr-Latn-RS" sz="2000" dirty="0" smtClean="0"/>
          </a:p>
          <a:p>
            <a:pPr>
              <a:buFont typeface="Wingdings" pitchFamily="2" charset="2"/>
              <a:buChar char="Ø"/>
            </a:pPr>
            <a:r>
              <a:rPr lang="sr-Latn-RS" sz="2000" b="1" dirty="0" smtClean="0"/>
              <a:t>T</a:t>
            </a:r>
            <a:r>
              <a:rPr lang="en-US" sz="2000" b="1" dirty="0" smtClean="0"/>
              <a:t>here </a:t>
            </a:r>
            <a:r>
              <a:rPr lang="en-US" sz="2000" b="1" dirty="0" smtClean="0"/>
              <a:t>has been a delay in activity 2.5 of purchasing of equipment and software </a:t>
            </a:r>
            <a:r>
              <a:rPr lang="en-US" sz="2000" b="1" dirty="0" smtClean="0"/>
              <a:t> </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a:t>
            </a:r>
            <a:r>
              <a:rPr lang="en-US" sz="2700" dirty="0" smtClean="0">
                <a:solidFill>
                  <a:srgbClr val="419182"/>
                </a:solidFill>
                <a:latin typeface="Book Antiqua" panose="02040602050305030304" pitchFamily="18" charset="0"/>
              </a:rPr>
              <a:t>Packages</a:t>
            </a:r>
            <a:r>
              <a:rPr lang="sr-Latn-RS" sz="2700" dirty="0" smtClean="0">
                <a:solidFill>
                  <a:srgbClr val="419182"/>
                </a:solidFill>
                <a:latin typeface="Book Antiqua" panose="02040602050305030304" pitchFamily="18" charset="0"/>
              </a:rPr>
              <a:t> (Annex Q)</a:t>
            </a:r>
            <a:r>
              <a:rPr lang="en-US" sz="2700" dirty="0" smtClean="0">
                <a:solidFill>
                  <a:srgbClr val="419182"/>
                </a:solidFill>
                <a:latin typeface="Book Antiqua" panose="02040602050305030304" pitchFamily="18" charset="0"/>
              </a:rPr>
              <a:t>, </a:t>
            </a:r>
            <a:r>
              <a:rPr lang="sr-Latn-RS" sz="2700" dirty="0" smtClean="0">
                <a:solidFill>
                  <a:srgbClr val="419182"/>
                </a:solidFill>
                <a:latin typeface="Book Antiqua" panose="02040602050305030304" pitchFamily="18" charset="0"/>
              </a:rPr>
              <a:t>March 2018</a:t>
            </a:r>
            <a:r>
              <a:rPr lang="en-US" sz="2700" dirty="0" smtClean="0">
                <a:solidFill>
                  <a:srgbClr val="419182"/>
                </a:solidFill>
                <a:latin typeface="Book Antiqua" panose="02040602050305030304" pitchFamily="18" charset="0"/>
              </a:rPr>
              <a:t>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buFont typeface="Wingdings" pitchFamily="2" charset="2"/>
              <a:buChar char="Ø"/>
            </a:pPr>
            <a:r>
              <a:rPr lang="sr-Latn-RS" sz="2000" dirty="0" smtClean="0"/>
              <a:t>WP3: </a:t>
            </a:r>
            <a:r>
              <a:rPr lang="en-US" sz="2000" dirty="0" smtClean="0"/>
              <a:t> </a:t>
            </a:r>
            <a:r>
              <a:rPr lang="en-US" sz="2000" dirty="0" smtClean="0"/>
              <a:t>In-line with activity </a:t>
            </a:r>
            <a:r>
              <a:rPr lang="en-US" sz="2000" dirty="0" smtClean="0"/>
              <a:t>3.3</a:t>
            </a:r>
            <a:r>
              <a:rPr lang="sr-Latn-RS" sz="2000" dirty="0" smtClean="0"/>
              <a:t>,</a:t>
            </a:r>
            <a:r>
              <a:rPr lang="en-US" sz="2000" dirty="0" smtClean="0"/>
              <a:t> </a:t>
            </a:r>
            <a:r>
              <a:rPr lang="sr-Latn-RS" sz="2000" dirty="0" smtClean="0"/>
              <a:t>34 </a:t>
            </a:r>
            <a:r>
              <a:rPr lang="en-US" sz="2000" dirty="0" smtClean="0"/>
              <a:t>staff </a:t>
            </a:r>
            <a:r>
              <a:rPr lang="en-US" sz="2000" dirty="0" smtClean="0"/>
              <a:t>members </a:t>
            </a:r>
            <a:r>
              <a:rPr lang="sr-Latn-RS" sz="2000" dirty="0" smtClean="0"/>
              <a:t>from </a:t>
            </a:r>
            <a:r>
              <a:rPr lang="en-US" sz="2000" dirty="0" smtClean="0"/>
              <a:t>seven </a:t>
            </a:r>
            <a:r>
              <a:rPr lang="en-US" sz="2000" dirty="0" smtClean="0"/>
              <a:t>WB HEIs’ have been selected.</a:t>
            </a:r>
            <a:r>
              <a:rPr lang="sr-Latn-RS" sz="2000" dirty="0" smtClean="0"/>
              <a:t> </a:t>
            </a:r>
          </a:p>
          <a:p>
            <a:pPr>
              <a:buNone/>
            </a:pPr>
            <a:r>
              <a:rPr lang="sr-Latn-RS" sz="2000" dirty="0" smtClean="0"/>
              <a:t> </a:t>
            </a:r>
          </a:p>
          <a:p>
            <a:pPr>
              <a:buFont typeface="Wingdings" pitchFamily="2" charset="2"/>
              <a:buChar char="Ø"/>
            </a:pPr>
            <a:r>
              <a:rPr lang="sr-Latn-RS" sz="2000" dirty="0" smtClean="0"/>
              <a:t>Four </a:t>
            </a:r>
            <a:r>
              <a:rPr lang="en-US" sz="2000" dirty="0" smtClean="0"/>
              <a:t>different </a:t>
            </a:r>
            <a:r>
              <a:rPr lang="en-US" sz="2000" dirty="0" smtClean="0"/>
              <a:t>training materials have been created and are being printed as A Handbook for Civil Sector Training about Natural </a:t>
            </a:r>
            <a:r>
              <a:rPr lang="en-US" sz="2000" dirty="0" smtClean="0"/>
              <a:t>Disasters</a:t>
            </a:r>
            <a:r>
              <a:rPr lang="sr-Latn-RS" sz="2000" dirty="0" smtClean="0"/>
              <a:t>.</a:t>
            </a:r>
          </a:p>
          <a:p>
            <a:endParaRPr lang="sr-Latn-RS" sz="2000" dirty="0" smtClean="0"/>
          </a:p>
          <a:p>
            <a:pPr>
              <a:buFont typeface="Wingdings" pitchFamily="2" charset="2"/>
              <a:buChar char="Ø"/>
            </a:pPr>
            <a:r>
              <a:rPr lang="en-US" sz="2000" dirty="0" smtClean="0"/>
              <a:t>Successfully completed</a:t>
            </a:r>
            <a:r>
              <a:rPr lang="en-US" sz="2000" dirty="0" smtClean="0"/>
              <a:t>.</a:t>
            </a:r>
            <a:endParaRPr lang="sr-Latn-RS" sz="2000" dirty="0" smtClean="0"/>
          </a:p>
          <a:p>
            <a:pPr>
              <a:buFont typeface="Wingdings" pitchFamily="2" charset="2"/>
              <a:buChar char="Ø"/>
            </a:pPr>
            <a:endParaRPr lang="sr-Latn-RS" sz="2000" dirty="0" smtClean="0"/>
          </a:p>
          <a:p>
            <a:pPr>
              <a:buFont typeface="Wingdings" pitchFamily="2" charset="2"/>
              <a:buChar char="Ø"/>
            </a:pPr>
            <a:r>
              <a:rPr lang="en-US" sz="2000" dirty="0" smtClean="0"/>
              <a:t>WP5</a:t>
            </a:r>
            <a:r>
              <a:rPr lang="en-US" sz="2000" dirty="0" smtClean="0"/>
              <a:t>: The second QAC report was produced and later agreed at the Belgrade meeting.</a:t>
            </a:r>
            <a:r>
              <a:rPr lang="en-US" sz="2000" dirty="0" smtClean="0"/>
              <a:t> </a:t>
            </a:r>
            <a:endParaRPr lang="sr-Latn-RS" sz="2000" dirty="0" smtClean="0"/>
          </a:p>
          <a:p>
            <a:pPr>
              <a:buFont typeface="Wingdings" pitchFamily="2" charset="2"/>
              <a:buChar char="Ø"/>
            </a:pPr>
            <a:endParaRPr lang="sr-Latn-RS" sz="2000" b="1" dirty="0" smtClean="0">
              <a:solidFill>
                <a:schemeClr val="tx2">
                  <a:lumMod val="60000"/>
                  <a:lumOff val="40000"/>
                </a:schemeClr>
              </a:solidFill>
              <a:latin typeface="Book Antiqua" pitchFamily="18" charset="0"/>
              <a:cs typeface="Times New Roman" pitchFamily="18" charset="0"/>
            </a:endParaRPr>
          </a:p>
          <a:p>
            <a:pPr>
              <a:buFont typeface="Wingdings" pitchFamily="2" charset="2"/>
              <a:buChar char="Ø"/>
            </a:pPr>
            <a:r>
              <a:rPr lang="en-US" sz="2000" dirty="0" smtClean="0"/>
              <a:t>Quality </a:t>
            </a:r>
            <a:r>
              <a:rPr lang="en-US" sz="2000" dirty="0" smtClean="0"/>
              <a:t>reporting was undertaken by all partners by work package (Annex Q), these reported no major issues and tasks are mostly on track</a:t>
            </a:r>
            <a:r>
              <a:rPr lang="en-US" sz="2000" dirty="0" smtClean="0"/>
              <a:t>.</a:t>
            </a:r>
            <a:endParaRPr lang="sr-Latn-RS" sz="2000" dirty="0" smtClean="0"/>
          </a:p>
          <a:p>
            <a:pPr>
              <a:buFont typeface="Wingdings" pitchFamily="2" charset="2"/>
              <a:buChar char="Ø"/>
            </a:pP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a:t>
            </a:r>
            <a:r>
              <a:rPr lang="en-US" sz="2700" dirty="0" smtClean="0">
                <a:solidFill>
                  <a:srgbClr val="419182"/>
                </a:solidFill>
                <a:latin typeface="Book Antiqua" panose="02040602050305030304" pitchFamily="18" charset="0"/>
              </a:rPr>
              <a:t>Packages</a:t>
            </a:r>
            <a:r>
              <a:rPr lang="sr-Latn-RS" sz="2700" dirty="0" smtClean="0">
                <a:solidFill>
                  <a:srgbClr val="419182"/>
                </a:solidFill>
                <a:latin typeface="Book Antiqua" panose="02040602050305030304" pitchFamily="18" charset="0"/>
              </a:rPr>
              <a:t> (Annex Q)</a:t>
            </a:r>
            <a:r>
              <a:rPr lang="en-US" sz="2700" dirty="0" smtClean="0">
                <a:solidFill>
                  <a:srgbClr val="419182"/>
                </a:solidFill>
                <a:latin typeface="Book Antiqua" panose="02040602050305030304" pitchFamily="18" charset="0"/>
              </a:rPr>
              <a:t>, </a:t>
            </a:r>
            <a:r>
              <a:rPr lang="sr-Latn-RS" sz="2700" dirty="0" smtClean="0">
                <a:solidFill>
                  <a:srgbClr val="419182"/>
                </a:solidFill>
                <a:latin typeface="Book Antiqua" panose="02040602050305030304" pitchFamily="18" charset="0"/>
              </a:rPr>
              <a:t>March 2018</a:t>
            </a:r>
            <a:r>
              <a:rPr lang="en-US" sz="2700" dirty="0" smtClean="0">
                <a:solidFill>
                  <a:srgbClr val="419182"/>
                </a:solidFill>
                <a:latin typeface="Book Antiqua" panose="02040602050305030304" pitchFamily="18" charset="0"/>
              </a:rPr>
              <a:t>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spcBef>
                <a:spcPts val="0"/>
              </a:spcBef>
              <a:buFont typeface="Wingdings" pitchFamily="2" charset="2"/>
              <a:buChar char="Ø"/>
              <a:defRPr/>
            </a:pPr>
            <a:r>
              <a:rPr lang="en-US" sz="2000" dirty="0" smtClean="0"/>
              <a:t>Preparations for an External Quality Report is in process and is expected to be undertaken by the 20th August.</a:t>
            </a:r>
            <a:endParaRPr lang="sr-Latn-RS" sz="2000" b="1" dirty="0" smtClean="0">
              <a:solidFill>
                <a:schemeClr val="tx2">
                  <a:lumMod val="60000"/>
                  <a:lumOff val="40000"/>
                </a:schemeClr>
              </a:solidFill>
              <a:latin typeface="Book Antiqua" pitchFamily="18" charset="0"/>
              <a:cs typeface="Times New Roman" pitchFamily="18" charset="0"/>
            </a:endParaRPr>
          </a:p>
          <a:p>
            <a:pPr fontAlgn="auto">
              <a:spcBef>
                <a:spcPts val="0"/>
              </a:spcBef>
              <a:spcAft>
                <a:spcPts val="0"/>
              </a:spcAft>
              <a:defRPr/>
            </a:pPr>
            <a:endParaRPr lang="nl-BE" sz="1600" dirty="0" smtClean="0">
              <a:latin typeface="Book Antiqua" pitchFamily="18" charset="0"/>
              <a:cs typeface="Times New Roman" pitchFamily="18" charset="0"/>
            </a:endParaRPr>
          </a:p>
          <a:p>
            <a:pPr algn="just">
              <a:buFont typeface="Wingdings" pitchFamily="2" charset="2"/>
              <a:buChar char="Ø"/>
            </a:pPr>
            <a:r>
              <a:rPr lang="en-US" sz="2000" dirty="0" smtClean="0"/>
              <a:t>Reporting </a:t>
            </a:r>
            <a:r>
              <a:rPr lang="en-US" sz="2000" dirty="0" smtClean="0"/>
              <a:t>on External Quality </a:t>
            </a:r>
            <a:r>
              <a:rPr lang="en-US" sz="2000" dirty="0" smtClean="0"/>
              <a:t>Report</a:t>
            </a:r>
            <a:r>
              <a:rPr lang="sr-Latn-RS" sz="2000" dirty="0" smtClean="0"/>
              <a:t> and</a:t>
            </a:r>
            <a:r>
              <a:rPr lang="en-US" sz="2000" dirty="0" smtClean="0"/>
              <a:t> </a:t>
            </a:r>
            <a:r>
              <a:rPr lang="en-US" sz="2000" dirty="0" smtClean="0"/>
              <a:t>the inter-project coaching day held in Belgrade hosted by UNID will be reported on at the next September QAC. </a:t>
            </a:r>
            <a:endParaRPr lang="sr-Latn-RS" sz="2000" dirty="0" smtClean="0"/>
          </a:p>
          <a:p>
            <a:pPr>
              <a:buFont typeface="Wingdings" pitchFamily="2" charset="2"/>
              <a:buChar char="Ø"/>
            </a:pPr>
            <a:endParaRPr lang="sr-Latn-RS" sz="1600" dirty="0" smtClean="0"/>
          </a:p>
          <a:p>
            <a:pPr algn="just">
              <a:buFont typeface="Wingdings" pitchFamily="2" charset="2"/>
              <a:buChar char="Ø"/>
            </a:pPr>
            <a:r>
              <a:rPr lang="en-US" sz="2000" dirty="0" smtClean="0"/>
              <a:t>A </a:t>
            </a:r>
            <a:r>
              <a:rPr lang="en-US" sz="2000" dirty="0" smtClean="0"/>
              <a:t>key issue is continuing to ensure WP leaders review each deliverable on completion</a:t>
            </a:r>
            <a:r>
              <a:rPr lang="en-US" sz="2000" dirty="0" smtClean="0"/>
              <a:t>.</a:t>
            </a:r>
            <a:endParaRPr lang="sr-Latn-RS" sz="2000" dirty="0" smtClean="0"/>
          </a:p>
          <a:p>
            <a:pPr>
              <a:buFont typeface="Wingdings" pitchFamily="2" charset="2"/>
              <a:buChar char="Ø"/>
            </a:pPr>
            <a:endParaRPr lang="sr-Latn-RS" sz="1600" b="1" dirty="0" smtClean="0">
              <a:solidFill>
                <a:schemeClr val="tx2">
                  <a:lumMod val="60000"/>
                  <a:lumOff val="40000"/>
                </a:schemeClr>
              </a:solidFill>
              <a:latin typeface="Book Antiqua" pitchFamily="18" charset="0"/>
              <a:cs typeface="Times New Roman" pitchFamily="18" charset="0"/>
            </a:endParaRPr>
          </a:p>
          <a:p>
            <a:pPr>
              <a:buFont typeface="Wingdings" pitchFamily="2" charset="2"/>
              <a:buChar char="Ø"/>
            </a:pPr>
            <a:r>
              <a:rPr lang="en-US" sz="2000" dirty="0" smtClean="0"/>
              <a:t>WP6 has completed all materials to the time plan and objective indicators. </a:t>
            </a:r>
            <a:endParaRPr lang="sr-Latn-RS" sz="2000" dirty="0" smtClean="0"/>
          </a:p>
          <a:p>
            <a:pPr>
              <a:buFont typeface="Wingdings" pitchFamily="2" charset="2"/>
              <a:buChar char="Ø"/>
            </a:pPr>
            <a:endParaRPr lang="sr-Latn-RS" sz="1600" dirty="0" smtClean="0"/>
          </a:p>
          <a:p>
            <a:pPr algn="just">
              <a:buFont typeface="Wingdings" pitchFamily="2" charset="2"/>
              <a:buChar char="Ø"/>
            </a:pPr>
            <a:r>
              <a:rPr lang="en-US" sz="2000" dirty="0" smtClean="0"/>
              <a:t>Key </a:t>
            </a:r>
            <a:r>
              <a:rPr lang="en-US" sz="2000" dirty="0" smtClean="0"/>
              <a:t>issue: Underestimation of the resources required to undertake supporting activities in the planned time such as website, LinkedIn profiles, Project management Platform, logo, posters, brochure and stationary items but this is being achieved.</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a:t>
            </a:r>
            <a:r>
              <a:rPr lang="en-US" sz="2700" dirty="0" smtClean="0">
                <a:solidFill>
                  <a:srgbClr val="419182"/>
                </a:solidFill>
                <a:latin typeface="Book Antiqua" panose="02040602050305030304" pitchFamily="18" charset="0"/>
              </a:rPr>
              <a:t>Packages</a:t>
            </a:r>
            <a:r>
              <a:rPr lang="sr-Latn-RS" sz="2700" dirty="0" smtClean="0">
                <a:solidFill>
                  <a:srgbClr val="419182"/>
                </a:solidFill>
                <a:latin typeface="Book Antiqua" panose="02040602050305030304" pitchFamily="18" charset="0"/>
              </a:rPr>
              <a:t> (Annex Q)</a:t>
            </a:r>
            <a:r>
              <a:rPr lang="en-US" sz="2700" dirty="0" smtClean="0">
                <a:solidFill>
                  <a:srgbClr val="419182"/>
                </a:solidFill>
                <a:latin typeface="Book Antiqua" panose="02040602050305030304" pitchFamily="18" charset="0"/>
              </a:rPr>
              <a:t>, </a:t>
            </a:r>
            <a:r>
              <a:rPr lang="sr-Latn-RS" sz="2700" dirty="0" smtClean="0">
                <a:solidFill>
                  <a:srgbClr val="419182"/>
                </a:solidFill>
                <a:latin typeface="Book Antiqua" panose="02040602050305030304" pitchFamily="18" charset="0"/>
              </a:rPr>
              <a:t>March 2018</a:t>
            </a:r>
            <a:r>
              <a:rPr lang="en-US" sz="2700" dirty="0" smtClean="0">
                <a:solidFill>
                  <a:srgbClr val="419182"/>
                </a:solidFill>
                <a:latin typeface="Book Antiqua" panose="02040602050305030304" pitchFamily="18" charset="0"/>
              </a:rPr>
              <a:t>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US" sz="2000" dirty="0" smtClean="0"/>
              <a:t>WP7 Each of the planned activities was undertaken on time; 7.1 academic and financial sustainability plan, 7.2 accreditation is in process with a target of </a:t>
            </a:r>
            <a:r>
              <a:rPr lang="sr-Latn-RS" sz="2000" dirty="0" smtClean="0"/>
              <a:t>seven </a:t>
            </a:r>
            <a:r>
              <a:rPr lang="en-US" sz="2000" dirty="0" smtClean="0"/>
              <a:t>new </a:t>
            </a:r>
            <a:r>
              <a:rPr lang="en-US" sz="2000" dirty="0" smtClean="0"/>
              <a:t>master curricula </a:t>
            </a:r>
            <a:r>
              <a:rPr lang="en-US" sz="2000" dirty="0" smtClean="0"/>
              <a:t>by </a:t>
            </a:r>
            <a:r>
              <a:rPr lang="en-US" sz="2000" dirty="0" smtClean="0"/>
              <a:t>October 2018 , 7.3 staff and student motilities are being undertaken and planning for further exchanges is now progressing. </a:t>
            </a:r>
            <a:endParaRPr lang="sr-Latn-RS" sz="2000" dirty="0" smtClean="0"/>
          </a:p>
          <a:p>
            <a:pPr algn="just" fontAlgn="auto">
              <a:spcBef>
                <a:spcPts val="0"/>
              </a:spcBef>
              <a:spcAft>
                <a:spcPts val="0"/>
              </a:spcAft>
              <a:buFont typeface="Wingdings" pitchFamily="2" charset="2"/>
              <a:buChar char="Ø"/>
              <a:defRPr/>
            </a:pPr>
            <a:endParaRPr lang="sr-Latn-RS" sz="2000" dirty="0" smtClean="0"/>
          </a:p>
          <a:p>
            <a:pPr algn="just" fontAlgn="auto">
              <a:spcBef>
                <a:spcPts val="0"/>
              </a:spcBef>
              <a:spcAft>
                <a:spcPts val="0"/>
              </a:spcAft>
              <a:buFont typeface="Wingdings" pitchFamily="2" charset="2"/>
              <a:buChar char="Ø"/>
              <a:defRPr/>
            </a:pPr>
            <a:r>
              <a:rPr lang="en-US" sz="2000" b="1" dirty="0" smtClean="0"/>
              <a:t>The </a:t>
            </a:r>
            <a:r>
              <a:rPr lang="en-US" sz="2000" b="1" dirty="0" smtClean="0"/>
              <a:t>key issue with this WP is </a:t>
            </a:r>
            <a:r>
              <a:rPr lang="en-US" sz="2000" b="1" dirty="0" err="1" smtClean="0"/>
              <a:t>realising</a:t>
            </a:r>
            <a:r>
              <a:rPr lang="en-US" sz="2000" b="1" dirty="0" smtClean="0"/>
              <a:t> the mobility strand activities for staff and students. </a:t>
            </a:r>
            <a:endParaRPr lang="sr-Latn-RS" sz="2000" b="1" dirty="0" smtClean="0"/>
          </a:p>
          <a:p>
            <a:pPr algn="just" fontAlgn="auto">
              <a:spcBef>
                <a:spcPts val="0"/>
              </a:spcBef>
              <a:spcAft>
                <a:spcPts val="0"/>
              </a:spcAft>
              <a:buFont typeface="Wingdings" pitchFamily="2" charset="2"/>
              <a:buChar char="Ø"/>
              <a:defRPr/>
            </a:pPr>
            <a:endParaRPr lang="sr-Latn-RS" sz="2000" b="1" dirty="0" smtClean="0"/>
          </a:p>
          <a:p>
            <a:pPr algn="just" fontAlgn="auto">
              <a:spcBef>
                <a:spcPts val="0"/>
              </a:spcBef>
              <a:spcAft>
                <a:spcPts val="0"/>
              </a:spcAft>
              <a:buFont typeface="Wingdings" pitchFamily="2" charset="2"/>
              <a:buChar char="Ø"/>
              <a:defRPr/>
            </a:pPr>
            <a:r>
              <a:rPr lang="en-US" sz="2000" dirty="0" smtClean="0"/>
              <a:t>There </a:t>
            </a:r>
            <a:r>
              <a:rPr lang="en-US" sz="2000" dirty="0" smtClean="0"/>
              <a:t>has been good progress on the signing of institutional agreements which is being closely monitored.</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49300"/>
          </a:xfrm>
        </p:spPr>
        <p:txBody>
          <a:bodyPr>
            <a:normAutofit fontScale="90000"/>
          </a:bodyPr>
          <a:lstStyle/>
          <a:p>
            <a:r>
              <a:rPr lang="bs-Latn-BA" dirty="0" smtClean="0">
                <a:solidFill>
                  <a:srgbClr val="419182"/>
                </a:solidFill>
                <a:latin typeface="Book Antiqua" panose="02040602050305030304" pitchFamily="18" charset="0"/>
              </a:rPr>
              <a:t> </a:t>
            </a:r>
            <a:r>
              <a:rPr lang="en-US" dirty="0" smtClean="0"/>
              <a:t/>
            </a:r>
            <a:br>
              <a:rPr lang="en-US" dirty="0" smtClean="0"/>
            </a:br>
            <a:r>
              <a:rPr lang="en-US" dirty="0" smtClean="0"/>
              <a:t> </a:t>
            </a:r>
            <a:r>
              <a:rPr lang="en-US" sz="2700" dirty="0" smtClean="0">
                <a:solidFill>
                  <a:srgbClr val="419182"/>
                </a:solidFill>
                <a:latin typeface="Book Antiqua" panose="02040602050305030304" pitchFamily="18" charset="0"/>
              </a:rPr>
              <a:t>Monitoring report on self-assessments from Work </a:t>
            </a:r>
            <a:r>
              <a:rPr lang="en-US" sz="2700" dirty="0" smtClean="0">
                <a:solidFill>
                  <a:srgbClr val="419182"/>
                </a:solidFill>
                <a:latin typeface="Book Antiqua" panose="02040602050305030304" pitchFamily="18" charset="0"/>
              </a:rPr>
              <a:t>Packages</a:t>
            </a:r>
            <a:r>
              <a:rPr lang="sr-Latn-RS" sz="2700" dirty="0" smtClean="0">
                <a:solidFill>
                  <a:srgbClr val="419182"/>
                </a:solidFill>
                <a:latin typeface="Book Antiqua" panose="02040602050305030304" pitchFamily="18" charset="0"/>
              </a:rPr>
              <a:t> (Annex Q)</a:t>
            </a:r>
            <a:r>
              <a:rPr lang="en-US" sz="2700" dirty="0" smtClean="0">
                <a:solidFill>
                  <a:srgbClr val="419182"/>
                </a:solidFill>
                <a:latin typeface="Book Antiqua" panose="02040602050305030304" pitchFamily="18" charset="0"/>
              </a:rPr>
              <a:t>, </a:t>
            </a:r>
            <a:r>
              <a:rPr lang="sr-Latn-RS" sz="2700" dirty="0" smtClean="0">
                <a:solidFill>
                  <a:srgbClr val="419182"/>
                </a:solidFill>
                <a:latin typeface="Book Antiqua" panose="02040602050305030304" pitchFamily="18" charset="0"/>
              </a:rPr>
              <a:t>March 2018</a:t>
            </a:r>
            <a:r>
              <a:rPr lang="en-US" sz="2700" dirty="0" smtClean="0">
                <a:solidFill>
                  <a:srgbClr val="419182"/>
                </a:solidFill>
                <a:latin typeface="Book Antiqua" panose="02040602050305030304" pitchFamily="18" charset="0"/>
              </a:rPr>
              <a:t> </a:t>
            </a:r>
            <a:endParaRPr lang="bs-Latn-BA" sz="2700"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fontAlgn="auto">
              <a:spcBef>
                <a:spcPts val="0"/>
              </a:spcBef>
              <a:spcAft>
                <a:spcPts val="0"/>
              </a:spcAft>
              <a:defRPr/>
            </a:pPr>
            <a:endParaRPr lang="nl-BE" sz="2000" dirty="0" smtClean="0">
              <a:latin typeface="Book Antiqua" pitchFamily="18" charset="0"/>
              <a:cs typeface="Times New Roman" pitchFamily="18" charset="0"/>
            </a:endParaRPr>
          </a:p>
          <a:p>
            <a:pPr algn="just" fontAlgn="auto">
              <a:spcBef>
                <a:spcPts val="0"/>
              </a:spcBef>
              <a:spcAft>
                <a:spcPts val="0"/>
              </a:spcAft>
              <a:buFont typeface="Wingdings" pitchFamily="2" charset="2"/>
              <a:buChar char="Ø"/>
              <a:defRPr/>
            </a:pPr>
            <a:r>
              <a:rPr lang="en-US" sz="2000" dirty="0" smtClean="0"/>
              <a:t>WP8: Strong leadership continues to be shown in the project and the WP leaders have provided clear support and guidance to project partners. </a:t>
            </a:r>
            <a:endParaRPr lang="sr-Latn-RS" sz="2000" dirty="0" smtClean="0"/>
          </a:p>
          <a:p>
            <a:pPr algn="just" fontAlgn="auto">
              <a:spcBef>
                <a:spcPts val="0"/>
              </a:spcBef>
              <a:spcAft>
                <a:spcPts val="0"/>
              </a:spcAft>
              <a:buFont typeface="Wingdings" pitchFamily="2" charset="2"/>
              <a:buChar char="Ø"/>
              <a:defRPr/>
            </a:pPr>
            <a:endParaRPr lang="sr-Latn-RS" sz="2000" dirty="0" smtClean="0"/>
          </a:p>
          <a:p>
            <a:pPr algn="just" fontAlgn="auto">
              <a:spcBef>
                <a:spcPts val="0"/>
              </a:spcBef>
              <a:spcAft>
                <a:spcPts val="0"/>
              </a:spcAft>
              <a:buFont typeface="Wingdings" pitchFamily="2" charset="2"/>
              <a:buChar char="Ø"/>
              <a:defRPr/>
            </a:pPr>
            <a:r>
              <a:rPr lang="en-US" sz="2000" dirty="0" smtClean="0"/>
              <a:t>All </a:t>
            </a:r>
            <a:r>
              <a:rPr lang="en-US" sz="2000" dirty="0" smtClean="0"/>
              <a:t>necessary tasks have been </a:t>
            </a:r>
            <a:r>
              <a:rPr lang="en-US" sz="2000" dirty="0" err="1" smtClean="0"/>
              <a:t>realised</a:t>
            </a:r>
            <a:r>
              <a:rPr lang="en-US" sz="2000" dirty="0" smtClean="0"/>
              <a:t> and fulfilled within this challenging role. </a:t>
            </a:r>
            <a:endParaRPr lang="sr-Latn-RS" sz="2000" dirty="0" smtClean="0"/>
          </a:p>
          <a:p>
            <a:pPr algn="just" fontAlgn="auto">
              <a:spcBef>
                <a:spcPts val="0"/>
              </a:spcBef>
              <a:spcAft>
                <a:spcPts val="0"/>
              </a:spcAft>
              <a:buFont typeface="Wingdings" pitchFamily="2" charset="2"/>
              <a:buChar char="Ø"/>
              <a:defRPr/>
            </a:pPr>
            <a:endParaRPr lang="sr-Latn-RS" sz="2000" dirty="0" smtClean="0"/>
          </a:p>
          <a:p>
            <a:pPr algn="just" fontAlgn="auto">
              <a:spcBef>
                <a:spcPts val="0"/>
              </a:spcBef>
              <a:spcAft>
                <a:spcPts val="0"/>
              </a:spcAft>
              <a:buFont typeface="Wingdings" pitchFamily="2" charset="2"/>
              <a:buChar char="Ø"/>
              <a:defRPr/>
            </a:pPr>
            <a:r>
              <a:rPr lang="en-US" sz="2000" dirty="0" smtClean="0"/>
              <a:t>WP8 </a:t>
            </a:r>
            <a:r>
              <a:rPr lang="en-US" sz="2000" dirty="0" smtClean="0"/>
              <a:t>remains effective in keeping the project on track and ensuring the effective delivery of outputs. This included the adoption of project management and reporting guidelines and creation of a contingency plan in line with EACEA suggestions which were adopted.</a:t>
            </a: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1359</TotalTime>
  <Words>566</Words>
  <Application>Microsoft Office PowerPoint</Application>
  <PresentationFormat>On-screen Show (4:3)</PresentationFormat>
  <Paragraphs>62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Development of master curricula for natural disasters risk management in Western Balkan countries</vt:lpstr>
      <vt:lpstr>   Monitoring report on self-assessments from Work Packages (Annex Q), March 2018 </vt:lpstr>
      <vt:lpstr>   Monitoring report on self-assessments from Work Packages (Annex Q), March 2018 </vt:lpstr>
      <vt:lpstr>   Monitoring report on self-assessments from Work Packages (Annex Q), March 2018 </vt:lpstr>
      <vt:lpstr>   Monitoring report on self-assessments from Work Packages (Annex Q), March 2018 </vt:lpstr>
      <vt:lpstr>   Monitoring report on self-assessments from Work Packages (Annex Q), March 2018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136</cp:revision>
  <dcterms:created xsi:type="dcterms:W3CDTF">2006-08-16T00:00:00Z</dcterms:created>
  <dcterms:modified xsi:type="dcterms:W3CDTF">2018-08-29T21:16:03Z</dcterms:modified>
</cp:coreProperties>
</file>